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56" r:id="rId2"/>
    <p:sldId id="457" r:id="rId3"/>
    <p:sldId id="468" r:id="rId4"/>
    <p:sldId id="460" r:id="rId5"/>
    <p:sldId id="461" r:id="rId6"/>
    <p:sldId id="474" r:id="rId7"/>
    <p:sldId id="470" r:id="rId8"/>
    <p:sldId id="472" r:id="rId9"/>
    <p:sldId id="477" r:id="rId10"/>
    <p:sldId id="467" r:id="rId11"/>
    <p:sldId id="483" r:id="rId12"/>
    <p:sldId id="478" r:id="rId13"/>
    <p:sldId id="476" r:id="rId14"/>
    <p:sldId id="479" r:id="rId15"/>
    <p:sldId id="480" r:id="rId16"/>
    <p:sldId id="481" r:id="rId17"/>
    <p:sldId id="482" r:id="rId18"/>
    <p:sldId id="471" r:id="rId19"/>
    <p:sldId id="256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7" r:id="rId29"/>
    <p:sldId id="266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469" r:id="rId38"/>
    <p:sldId id="4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7038" userDrawn="1">
          <p15:clr>
            <a:srgbClr val="A4A3A4"/>
          </p15:clr>
        </p15:guide>
        <p15:guide id="3" orient="horz" pos="3725" userDrawn="1">
          <p15:clr>
            <a:srgbClr val="A4A3A4"/>
          </p15:clr>
        </p15:guide>
        <p15:guide id="4" pos="733" userDrawn="1">
          <p15:clr>
            <a:srgbClr val="A4A3A4"/>
          </p15:clr>
        </p15:guide>
        <p15:guide id="5" orient="horz" pos="595" userDrawn="1">
          <p15:clr>
            <a:srgbClr val="A4A3A4"/>
          </p15:clr>
        </p15:guide>
        <p15:guide id="7" pos="619" userDrawn="1">
          <p15:clr>
            <a:srgbClr val="A4A3A4"/>
          </p15:clr>
        </p15:guide>
        <p15:guide id="8" pos="7129" userDrawn="1">
          <p15:clr>
            <a:srgbClr val="A4A3A4"/>
          </p15:clr>
        </p15:guide>
        <p15:guide id="9" orient="horz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DUKYOON" initials="D" lastIdx="1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032"/>
    <a:srgbClr val="1C6A29"/>
    <a:srgbClr val="1E9A21"/>
    <a:srgbClr val="3B7DDD"/>
    <a:srgbClr val="000000"/>
    <a:srgbClr val="32B7D6"/>
    <a:srgbClr val="0D430E"/>
    <a:srgbClr val="E4E4E4"/>
    <a:srgbClr val="4052A4"/>
    <a:srgbClr val="2C3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4" y="108"/>
      </p:cViewPr>
      <p:guideLst>
        <p:guide orient="horz" pos="686"/>
        <p:guide pos="7038"/>
        <p:guide orient="horz" pos="3725"/>
        <p:guide pos="733"/>
        <p:guide orient="horz" pos="595"/>
        <p:guide pos="619"/>
        <p:guide pos="7129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2022-12-30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8917C-780A-FE47-4F5A-DB2DFCC1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D3BFF-359F-9E38-8A1E-BA9EB7F11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9D8863-04E4-FABC-6B3A-9F013C9C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E9A84-A256-4B16-9014-655AD7EE06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E35B8-0D05-17AF-2D6D-5568623FB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0F43EA-EE3C-E248-C5F0-2D652DC4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95DD2-2D17-4FED-B3D1-ACD7B6C41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48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88481-C4F4-3C12-88BF-BEB21F52A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588F3A-1831-55D0-300F-9A1E7B1FA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4B9EF-0BC6-F887-A279-09C007F1E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E9A84-A256-4B16-9014-655AD7EE06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FB3F6-CC17-E4E1-C183-2DB2324B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1547D-666F-9EFF-8D01-A5974A0F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95DD2-2D17-4FED-B3D1-ACD7B6C41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1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2A74-0086-4B25-B673-DC49D7A853DD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20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6" y="1590780"/>
            <a:ext cx="1585913" cy="1243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60357" y="1514435"/>
            <a:ext cx="3922460" cy="2526864"/>
            <a:chOff x="760357" y="1514435"/>
            <a:chExt cx="3922460" cy="252686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5374414-C8BF-4B78-A781-EF7B71983786}"/>
                </a:ext>
              </a:extLst>
            </p:cNvPr>
            <p:cNvGrpSpPr/>
            <p:nvPr/>
          </p:nvGrpSpPr>
          <p:grpSpPr>
            <a:xfrm>
              <a:off x="871174" y="1514435"/>
              <a:ext cx="3700826" cy="2526864"/>
              <a:chOff x="603544" y="1592494"/>
              <a:chExt cx="3700826" cy="25268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D3537A2-4C9C-4283-856F-2FEE8C800D32}"/>
                  </a:ext>
                </a:extLst>
              </p:cNvPr>
              <p:cNvSpPr/>
              <p:nvPr/>
            </p:nvSpPr>
            <p:spPr>
              <a:xfrm>
                <a:off x="754827" y="3380694"/>
                <a:ext cx="3111323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24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김영욱</a:t>
                </a:r>
                <a:r>
                  <a:rPr lang="en-US" altLang="ko-KR" sz="24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2400" kern="100" dirty="0" err="1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안원모</a:t>
                </a:r>
                <a:r>
                  <a:rPr lang="en-US" altLang="ko-KR" sz="24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2400" kern="100" dirty="0" err="1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양시현</a:t>
                </a:r>
                <a:r>
                  <a:rPr lang="en-US" altLang="ko-KR" sz="24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24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채원</a:t>
                </a:r>
                <a:r>
                  <a:rPr lang="en-US" altLang="ko-KR" sz="24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2400" kern="100" dirty="0" err="1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천진혁</a:t>
                </a:r>
                <a:r>
                  <a:rPr lang="en-US" altLang="ko-KR" sz="24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2400" kern="100" dirty="0" err="1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황상하</a:t>
                </a:r>
                <a:endParaRPr lang="ko-KR" altLang="en-US" sz="2400" kern="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1FD405-AE9B-40EC-8FA4-D5EAF1BB3869}"/>
                  </a:ext>
                </a:extLst>
              </p:cNvPr>
              <p:cNvSpPr txBox="1"/>
              <p:nvPr/>
            </p:nvSpPr>
            <p:spPr>
              <a:xfrm>
                <a:off x="2247309" y="1592494"/>
                <a:ext cx="1618841" cy="276999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www.greenart.com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F11AE61-4D74-417B-8891-54EF8CDF90A9}"/>
                  </a:ext>
                </a:extLst>
              </p:cNvPr>
              <p:cNvSpPr/>
              <p:nvPr/>
            </p:nvSpPr>
            <p:spPr>
              <a:xfrm>
                <a:off x="603544" y="2848263"/>
                <a:ext cx="3700826" cy="389517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TEAM</a:t>
                </a:r>
                <a:r>
                  <a:rPr lang="ko-KR" altLang="en-US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SANTA</a:t>
                </a:r>
                <a:endParaRPr lang="ko-KR" altLang="en-US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57" y="1976979"/>
              <a:ext cx="3922460" cy="553476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-1" r="-2462" b="49698"/>
          <a:stretch/>
        </p:blipFill>
        <p:spPr>
          <a:xfrm>
            <a:off x="760356" y="5480184"/>
            <a:ext cx="10894087" cy="138612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9" y="1431250"/>
            <a:ext cx="3148735" cy="37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19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083680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C3E02F-EB0D-4594-AE9D-949EFADB58F6}"/>
              </a:ext>
            </a:extLst>
          </p:cNvPr>
          <p:cNvCxnSpPr>
            <a:cxnSpLocks/>
          </p:cNvCxnSpPr>
          <p:nvPr/>
        </p:nvCxnSpPr>
        <p:spPr>
          <a:xfrm>
            <a:off x="1104900" y="1559703"/>
            <a:ext cx="0" cy="23495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B346BC9-4B46-457E-9FF6-238696877AE6}"/>
              </a:ext>
            </a:extLst>
          </p:cNvPr>
          <p:cNvCxnSpPr>
            <a:cxnSpLocks/>
          </p:cNvCxnSpPr>
          <p:nvPr/>
        </p:nvCxnSpPr>
        <p:spPr>
          <a:xfrm>
            <a:off x="11087100" y="1559703"/>
            <a:ext cx="0" cy="2349500"/>
          </a:xfrm>
          <a:prstGeom prst="line">
            <a:avLst/>
          </a:prstGeom>
          <a:ln>
            <a:solidFill>
              <a:srgbClr val="1E9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A8D73E8-6FBD-4979-9566-1204D856D8C2}"/>
              </a:ext>
            </a:extLst>
          </p:cNvPr>
          <p:cNvGrpSpPr/>
          <p:nvPr/>
        </p:nvGrpSpPr>
        <p:grpSpPr>
          <a:xfrm>
            <a:off x="985548" y="1730930"/>
            <a:ext cx="235558" cy="2007046"/>
            <a:chOff x="985548" y="1877114"/>
            <a:chExt cx="235558" cy="2007046"/>
          </a:xfrm>
          <a:solidFill>
            <a:srgbClr val="C0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3DC8C37-1127-4C90-AAB0-53BBC1A1B03E}"/>
                </a:ext>
              </a:extLst>
            </p:cNvPr>
            <p:cNvSpPr/>
            <p:nvPr/>
          </p:nvSpPr>
          <p:spPr>
            <a:xfrm>
              <a:off x="985548" y="1877114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91E3F34-8D8B-4969-A3D1-9393EA1661DA}"/>
                </a:ext>
              </a:extLst>
            </p:cNvPr>
            <p:cNvSpPr/>
            <p:nvPr/>
          </p:nvSpPr>
          <p:spPr>
            <a:xfrm>
              <a:off x="985548" y="2762858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6AFE4DA-2E11-437B-B6EE-BA581CEC2C62}"/>
                </a:ext>
              </a:extLst>
            </p:cNvPr>
            <p:cNvSpPr/>
            <p:nvPr/>
          </p:nvSpPr>
          <p:spPr>
            <a:xfrm>
              <a:off x="985548" y="3648602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F996F3-27D2-4D30-BF4A-02E1C1FDFD6C}"/>
              </a:ext>
            </a:extLst>
          </p:cNvPr>
          <p:cNvGrpSpPr/>
          <p:nvPr/>
        </p:nvGrpSpPr>
        <p:grpSpPr>
          <a:xfrm>
            <a:off x="10969321" y="1730930"/>
            <a:ext cx="235558" cy="2007046"/>
            <a:chOff x="985548" y="1877114"/>
            <a:chExt cx="235558" cy="2007046"/>
          </a:xfrm>
          <a:solidFill>
            <a:srgbClr val="1E9A21"/>
          </a:solidFill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C83D9DD-47FC-4526-A4C8-3672F4CD1C23}"/>
                </a:ext>
              </a:extLst>
            </p:cNvPr>
            <p:cNvSpPr/>
            <p:nvPr/>
          </p:nvSpPr>
          <p:spPr>
            <a:xfrm>
              <a:off x="985548" y="1877114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390380-DE1E-4B6E-BD0B-3CEF5E6F34F1}"/>
                </a:ext>
              </a:extLst>
            </p:cNvPr>
            <p:cNvSpPr/>
            <p:nvPr/>
          </p:nvSpPr>
          <p:spPr>
            <a:xfrm>
              <a:off x="985548" y="2762858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E2DB065-E71B-4538-ADDD-80B0F22A7172}"/>
                </a:ext>
              </a:extLst>
            </p:cNvPr>
            <p:cNvSpPr/>
            <p:nvPr/>
          </p:nvSpPr>
          <p:spPr>
            <a:xfrm>
              <a:off x="985548" y="3648602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394829" y="387101"/>
            <a:ext cx="579005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266515" y="1417996"/>
            <a:ext cx="4411068" cy="3987768"/>
          </a:xfrm>
          <a:prstGeom prst="roundRect">
            <a:avLst/>
          </a:prstGeom>
          <a:solidFill>
            <a:srgbClr val="1E9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7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7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기본적인 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기입하여 가입하면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정보를 </a:t>
            </a:r>
            <a:r>
              <a:rPr lang="ko-KR" altLang="en-US" sz="17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저장후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로그인페이지로 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넘어가 바로 </a:t>
            </a:r>
            <a:r>
              <a:rPr lang="ko-KR" altLang="en-US" sz="17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로그인이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28" y="1003109"/>
            <a:ext cx="4224122" cy="48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083680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76021" y="6339714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C3E02F-EB0D-4594-AE9D-949EFADB58F6}"/>
              </a:ext>
            </a:extLst>
          </p:cNvPr>
          <p:cNvCxnSpPr>
            <a:cxnSpLocks/>
          </p:cNvCxnSpPr>
          <p:nvPr/>
        </p:nvCxnSpPr>
        <p:spPr>
          <a:xfrm>
            <a:off x="1104900" y="1559703"/>
            <a:ext cx="0" cy="23495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B346BC9-4B46-457E-9FF6-238696877AE6}"/>
              </a:ext>
            </a:extLst>
          </p:cNvPr>
          <p:cNvCxnSpPr>
            <a:cxnSpLocks/>
          </p:cNvCxnSpPr>
          <p:nvPr/>
        </p:nvCxnSpPr>
        <p:spPr>
          <a:xfrm>
            <a:off x="11087100" y="1559703"/>
            <a:ext cx="0" cy="2349500"/>
          </a:xfrm>
          <a:prstGeom prst="line">
            <a:avLst/>
          </a:prstGeom>
          <a:ln>
            <a:solidFill>
              <a:srgbClr val="1E9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A8D73E8-6FBD-4979-9566-1204D856D8C2}"/>
              </a:ext>
            </a:extLst>
          </p:cNvPr>
          <p:cNvGrpSpPr/>
          <p:nvPr/>
        </p:nvGrpSpPr>
        <p:grpSpPr>
          <a:xfrm>
            <a:off x="985548" y="1730930"/>
            <a:ext cx="235558" cy="2007046"/>
            <a:chOff x="985548" y="1877114"/>
            <a:chExt cx="235558" cy="2007046"/>
          </a:xfrm>
          <a:solidFill>
            <a:srgbClr val="C0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3DC8C37-1127-4C90-AAB0-53BBC1A1B03E}"/>
                </a:ext>
              </a:extLst>
            </p:cNvPr>
            <p:cNvSpPr/>
            <p:nvPr/>
          </p:nvSpPr>
          <p:spPr>
            <a:xfrm>
              <a:off x="985548" y="1877114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91E3F34-8D8B-4969-A3D1-9393EA1661DA}"/>
                </a:ext>
              </a:extLst>
            </p:cNvPr>
            <p:cNvSpPr/>
            <p:nvPr/>
          </p:nvSpPr>
          <p:spPr>
            <a:xfrm>
              <a:off x="985548" y="2762858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6AFE4DA-2E11-437B-B6EE-BA581CEC2C62}"/>
                </a:ext>
              </a:extLst>
            </p:cNvPr>
            <p:cNvSpPr/>
            <p:nvPr/>
          </p:nvSpPr>
          <p:spPr>
            <a:xfrm>
              <a:off x="985548" y="3648602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F996F3-27D2-4D30-BF4A-02E1C1FDFD6C}"/>
              </a:ext>
            </a:extLst>
          </p:cNvPr>
          <p:cNvGrpSpPr/>
          <p:nvPr/>
        </p:nvGrpSpPr>
        <p:grpSpPr>
          <a:xfrm>
            <a:off x="10969321" y="1730930"/>
            <a:ext cx="235558" cy="2007046"/>
            <a:chOff x="985548" y="1877114"/>
            <a:chExt cx="235558" cy="2007046"/>
          </a:xfrm>
          <a:solidFill>
            <a:srgbClr val="1E9A21"/>
          </a:solidFill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C83D9DD-47FC-4526-A4C8-3672F4CD1C23}"/>
                </a:ext>
              </a:extLst>
            </p:cNvPr>
            <p:cNvSpPr/>
            <p:nvPr/>
          </p:nvSpPr>
          <p:spPr>
            <a:xfrm>
              <a:off x="985548" y="1877114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390380-DE1E-4B6E-BD0B-3CEF5E6F34F1}"/>
                </a:ext>
              </a:extLst>
            </p:cNvPr>
            <p:cNvSpPr/>
            <p:nvPr/>
          </p:nvSpPr>
          <p:spPr>
            <a:xfrm>
              <a:off x="985548" y="2762858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E2DB065-E71B-4538-ADDD-80B0F22A7172}"/>
                </a:ext>
              </a:extLst>
            </p:cNvPr>
            <p:cNvSpPr/>
            <p:nvPr/>
          </p:nvSpPr>
          <p:spPr>
            <a:xfrm>
              <a:off x="985548" y="3648602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394829" y="387101"/>
            <a:ext cx="579005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7624292" y="1391658"/>
            <a:ext cx="3006676" cy="4040444"/>
          </a:xfrm>
          <a:prstGeom prst="roundRect">
            <a:avLst/>
          </a:prstGeom>
          <a:solidFill>
            <a:srgbClr val="1E9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상품등록으로 들어가면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등록된 카테고리를 지정해 상품의 내용과 이미지를 같이 업로드해 등록 가능합니다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10" y="1442859"/>
            <a:ext cx="6121378" cy="385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6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083680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76021" y="6339714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C3E02F-EB0D-4594-AE9D-949EFADB58F6}"/>
              </a:ext>
            </a:extLst>
          </p:cNvPr>
          <p:cNvCxnSpPr>
            <a:cxnSpLocks/>
          </p:cNvCxnSpPr>
          <p:nvPr/>
        </p:nvCxnSpPr>
        <p:spPr>
          <a:xfrm>
            <a:off x="1104900" y="1559703"/>
            <a:ext cx="0" cy="23495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B346BC9-4B46-457E-9FF6-238696877AE6}"/>
              </a:ext>
            </a:extLst>
          </p:cNvPr>
          <p:cNvCxnSpPr>
            <a:cxnSpLocks/>
          </p:cNvCxnSpPr>
          <p:nvPr/>
        </p:nvCxnSpPr>
        <p:spPr>
          <a:xfrm>
            <a:off x="11087100" y="1559703"/>
            <a:ext cx="0" cy="2349500"/>
          </a:xfrm>
          <a:prstGeom prst="line">
            <a:avLst/>
          </a:prstGeom>
          <a:ln>
            <a:solidFill>
              <a:srgbClr val="1E9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A8D73E8-6FBD-4979-9566-1204D856D8C2}"/>
              </a:ext>
            </a:extLst>
          </p:cNvPr>
          <p:cNvGrpSpPr/>
          <p:nvPr/>
        </p:nvGrpSpPr>
        <p:grpSpPr>
          <a:xfrm>
            <a:off x="985548" y="1730930"/>
            <a:ext cx="235558" cy="2007046"/>
            <a:chOff x="985548" y="1877114"/>
            <a:chExt cx="235558" cy="2007046"/>
          </a:xfrm>
          <a:solidFill>
            <a:srgbClr val="C0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3DC8C37-1127-4C90-AAB0-53BBC1A1B03E}"/>
                </a:ext>
              </a:extLst>
            </p:cNvPr>
            <p:cNvSpPr/>
            <p:nvPr/>
          </p:nvSpPr>
          <p:spPr>
            <a:xfrm>
              <a:off x="985548" y="1877114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91E3F34-8D8B-4969-A3D1-9393EA1661DA}"/>
                </a:ext>
              </a:extLst>
            </p:cNvPr>
            <p:cNvSpPr/>
            <p:nvPr/>
          </p:nvSpPr>
          <p:spPr>
            <a:xfrm>
              <a:off x="985548" y="2762858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6AFE4DA-2E11-437B-B6EE-BA581CEC2C62}"/>
                </a:ext>
              </a:extLst>
            </p:cNvPr>
            <p:cNvSpPr/>
            <p:nvPr/>
          </p:nvSpPr>
          <p:spPr>
            <a:xfrm>
              <a:off x="985548" y="3648602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F996F3-27D2-4D30-BF4A-02E1C1FDFD6C}"/>
              </a:ext>
            </a:extLst>
          </p:cNvPr>
          <p:cNvGrpSpPr/>
          <p:nvPr/>
        </p:nvGrpSpPr>
        <p:grpSpPr>
          <a:xfrm>
            <a:off x="10969321" y="1730930"/>
            <a:ext cx="235558" cy="2007046"/>
            <a:chOff x="985548" y="1877114"/>
            <a:chExt cx="235558" cy="2007046"/>
          </a:xfrm>
          <a:solidFill>
            <a:srgbClr val="1E9A21"/>
          </a:solidFill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C83D9DD-47FC-4526-A4C8-3672F4CD1C23}"/>
                </a:ext>
              </a:extLst>
            </p:cNvPr>
            <p:cNvSpPr/>
            <p:nvPr/>
          </p:nvSpPr>
          <p:spPr>
            <a:xfrm>
              <a:off x="985548" y="1877114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390380-DE1E-4B6E-BD0B-3CEF5E6F34F1}"/>
                </a:ext>
              </a:extLst>
            </p:cNvPr>
            <p:cNvSpPr/>
            <p:nvPr/>
          </p:nvSpPr>
          <p:spPr>
            <a:xfrm>
              <a:off x="985548" y="2762858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E2DB065-E71B-4538-ADDD-80B0F22A7172}"/>
                </a:ext>
              </a:extLst>
            </p:cNvPr>
            <p:cNvSpPr/>
            <p:nvPr/>
          </p:nvSpPr>
          <p:spPr>
            <a:xfrm>
              <a:off x="985548" y="3648602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394829" y="387101"/>
            <a:ext cx="579005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7624292" y="1445956"/>
            <a:ext cx="3006676" cy="4040444"/>
          </a:xfrm>
          <a:prstGeom prst="roundRect">
            <a:avLst/>
          </a:prstGeom>
          <a:solidFill>
            <a:srgbClr val="1E9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상품에 대한 내용을 관리하는 관리자 페이지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 기능을 넣어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수량 가격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넣으면 상품구매페이지에 출력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크리스마스 분위기를 표현하기 위해 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눈 내리기 표현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78" y="1525060"/>
            <a:ext cx="5842456" cy="38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1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4005365" y="2640399"/>
            <a:ext cx="3839513" cy="15696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9600" dirty="0" err="1">
                <a:solidFill>
                  <a:schemeClr val="bg1"/>
                </a:solidFill>
              </a:rPr>
              <a:t>안원모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1E9A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4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224745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394829" y="387101"/>
            <a:ext cx="5533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1E9A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667625" y="1834730"/>
            <a:ext cx="3505200" cy="3351618"/>
          </a:xfrm>
          <a:prstGeom prst="roundRect">
            <a:avLst/>
          </a:prstGeom>
          <a:solidFill>
            <a:srgbClr val="1E9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상품정보 페이지  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</a:p>
          <a:p>
            <a:pPr algn="ctr"/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정보를 확인하고 상품을 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구매하거나 장바구니에 담을 수 있는 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상품정보 페이지입니다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en-US" altLang="ko-KR" sz="17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상품의 수량에 따라 가격이 변하고 최소 구매 수량인 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미만이 되거나 최대 구매  수량인 </a:t>
            </a:r>
            <a:r>
              <a:rPr lang="ko-KR" altLang="en-US" sz="17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재고값을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초과하게 되면 </a:t>
            </a:r>
            <a:r>
              <a:rPr lang="ko-KR" altLang="en-US" sz="17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팝업창이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나타납니다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1"/>
          <a:stretch/>
        </p:blipFill>
        <p:spPr>
          <a:xfrm>
            <a:off x="1163638" y="2008522"/>
            <a:ext cx="5876919" cy="40316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56" y="1063822"/>
            <a:ext cx="3112739" cy="9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224745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394829" y="387101"/>
            <a:ext cx="5533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1E9A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667625" y="1825423"/>
            <a:ext cx="3505200" cy="3351618"/>
          </a:xfrm>
          <a:prstGeom prst="roundRect">
            <a:avLst/>
          </a:prstGeom>
          <a:solidFill>
            <a:srgbClr val="1E9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상품정보 페이지 리뷰  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</a:p>
          <a:p>
            <a:pPr marL="285750" indent="-285750" algn="ctr">
              <a:buFontTx/>
              <a:buChar char="-"/>
            </a:pP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상품에 관한 댓글을 작성하면 리뷰 공간에 등록되며 댓글 등록 날짜와 사용자의 닉네임을 확인할 수 있습니다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00" y="1089025"/>
            <a:ext cx="4588651" cy="49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1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224745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394829" y="387101"/>
            <a:ext cx="5533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1E9A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667625" y="1736071"/>
            <a:ext cx="3505200" cy="3351618"/>
          </a:xfrm>
          <a:prstGeom prst="roundRect">
            <a:avLst/>
          </a:prstGeom>
          <a:solidFill>
            <a:srgbClr val="1E9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페이지  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</a:p>
          <a:p>
            <a:pPr marL="285750" indent="-285750" algn="ctr">
              <a:buFontTx/>
              <a:buChar char="-"/>
            </a:pP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상품을 장바구니에 등록하게 되면 장바구니 페이지에 상품이 담기고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상품정보 페이지와 마찬가지로 상품의 수량에 따라 가격이 변경되며 선택된 상품들의 금액이 더해져 우측의 총 결제 예정 금액으로 나타납니다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1753191"/>
            <a:ext cx="5716469" cy="33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9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224745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394829" y="387101"/>
            <a:ext cx="5533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1E9A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667625" y="1834730"/>
            <a:ext cx="3505200" cy="3351618"/>
          </a:xfrm>
          <a:prstGeom prst="roundRect">
            <a:avLst/>
          </a:prstGeom>
          <a:solidFill>
            <a:srgbClr val="1E9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 algn="ctr">
              <a:buFontTx/>
              <a:buChar char="-"/>
            </a:pP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주문내역 페이지  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</a:p>
          <a:p>
            <a:pPr marL="285750" indent="-285750" algn="ctr">
              <a:buFontTx/>
              <a:buChar char="-"/>
            </a:pP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상품을 주문하면 주문내역 페이지에 상품이 등록되고 </a:t>
            </a:r>
            <a:r>
              <a:rPr lang="ko-KR" altLang="en-US" sz="17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주문일자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상품정보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7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주문수량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결제금액 등을 확인할 수 있습니다</a:t>
            </a:r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ctr">
              <a:buFontTx/>
              <a:buChar char="-"/>
            </a:pP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1719610"/>
            <a:ext cx="5353884" cy="35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3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4176243" y="2652483"/>
            <a:ext cx="3839513" cy="15696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9600" dirty="0">
                <a:solidFill>
                  <a:schemeClr val="bg1"/>
                </a:solidFill>
              </a:rPr>
              <a:t>양시현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1E9A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4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466733-0CFF-93F4-8EEA-83CD5BB63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43" y="838151"/>
            <a:ext cx="11076313" cy="51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0769FE-DE05-4873-B893-190924476A25}"/>
              </a:ext>
            </a:extLst>
          </p:cNvPr>
          <p:cNvGrpSpPr/>
          <p:nvPr/>
        </p:nvGrpSpPr>
        <p:grpSpPr>
          <a:xfrm>
            <a:off x="1579637" y="3708045"/>
            <a:ext cx="8796496" cy="420224"/>
            <a:chOff x="1477930" y="4066411"/>
            <a:chExt cx="8796496" cy="4202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A8D6A4A-D4F7-46C2-BB6D-A41070E7F517}"/>
                </a:ext>
              </a:extLst>
            </p:cNvPr>
            <p:cNvSpPr/>
            <p:nvPr/>
          </p:nvSpPr>
          <p:spPr>
            <a:xfrm>
              <a:off x="1477930" y="4066411"/>
              <a:ext cx="2527987" cy="420224"/>
            </a:xfrm>
            <a:prstGeom prst="rect">
              <a:avLst/>
            </a:prstGeom>
          </p:spPr>
          <p:txBody>
            <a:bodyPr wrap="none" lIns="54000" tIns="25200" rIns="54000" bIns="25200">
              <a:spAutoFit/>
            </a:bodyPr>
            <a:lstStyle/>
            <a:p>
              <a:r>
                <a:rPr lang="en-US" altLang="ko-KR" sz="2400" kern="100" spc="-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 /  </a:t>
              </a:r>
              <a:r>
                <a:rPr lang="ko-KR" altLang="en-US" sz="2400" kern="100" spc="-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목표</a:t>
              </a:r>
              <a:endParaRPr lang="en-US" altLang="ko-KR" sz="24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A1E963-BD18-455C-A6BE-6B08A9A22240}"/>
                </a:ext>
              </a:extLst>
            </p:cNvPr>
            <p:cNvSpPr/>
            <p:nvPr/>
          </p:nvSpPr>
          <p:spPr>
            <a:xfrm>
              <a:off x="4738181" y="4066411"/>
              <a:ext cx="2720347" cy="420224"/>
            </a:xfrm>
            <a:prstGeom prst="rect">
              <a:avLst/>
            </a:prstGeom>
          </p:spPr>
          <p:txBody>
            <a:bodyPr wrap="none" lIns="54000" tIns="25200" rIns="54000" bIns="25200">
              <a:spAutoFit/>
            </a:bodyPr>
            <a:lstStyle/>
            <a:p>
              <a:pPr lvl="0"/>
              <a:r>
                <a:rPr lang="en-US" altLang="ko-KR" sz="2400" kern="100" spc="-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  /  </a:t>
              </a:r>
              <a:r>
                <a:rPr lang="ko-KR" altLang="en-US" sz="2400" kern="100" spc="-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구성  및 역할</a:t>
              </a:r>
              <a:endParaRPr lang="en-US" altLang="ko-KR" sz="24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EF4144-0FA8-4495-8448-31D7262CD9E3}"/>
                </a:ext>
              </a:extLst>
            </p:cNvPr>
            <p:cNvSpPr/>
            <p:nvPr/>
          </p:nvSpPr>
          <p:spPr>
            <a:xfrm>
              <a:off x="8281842" y="4066411"/>
              <a:ext cx="1992584" cy="420224"/>
            </a:xfrm>
            <a:prstGeom prst="rect">
              <a:avLst/>
            </a:prstGeom>
          </p:spPr>
          <p:txBody>
            <a:bodyPr wrap="none" lIns="54000" tIns="25200" rIns="54000" bIns="25200">
              <a:spAutoFit/>
            </a:bodyPr>
            <a:lstStyle/>
            <a:p>
              <a:pPr lvl="0"/>
              <a:r>
                <a:rPr lang="en-US" altLang="ko-KR" sz="2400" kern="100" spc="-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 /  </a:t>
              </a:r>
              <a:r>
                <a:rPr lang="ko-KR" altLang="en-US" sz="2400" kern="100" spc="-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환경</a:t>
              </a:r>
              <a:endParaRPr lang="en-US" altLang="ko-KR" sz="24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B7CFA4-1AF0-439E-9631-17BFA5C717CE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5854CE-834C-4C0E-BE23-52EDEA30FFE8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A2D175B-EAD3-4F2F-B18D-4A79150E886E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EF4144-0FA8-4495-8448-31D7262CD9E3}"/>
              </a:ext>
            </a:extLst>
          </p:cNvPr>
          <p:cNvSpPr/>
          <p:nvPr/>
        </p:nvSpPr>
        <p:spPr>
          <a:xfrm>
            <a:off x="6908355" y="4678985"/>
            <a:ext cx="109119" cy="420224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endParaRPr lang="en-US" altLang="ko-KR" sz="24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82663" y="2285326"/>
            <a:ext cx="3922460" cy="866459"/>
            <a:chOff x="900264" y="2687867"/>
            <a:chExt cx="3922460" cy="8664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C96D9-83F6-4353-8492-0DA137453FB0}"/>
                </a:ext>
              </a:extLst>
            </p:cNvPr>
            <p:cNvSpPr txBox="1"/>
            <p:nvPr/>
          </p:nvSpPr>
          <p:spPr>
            <a:xfrm>
              <a:off x="2645907" y="2687867"/>
              <a:ext cx="1553952" cy="276999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lang="en-US" altLang="ko-KR" sz="1200" kern="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E9A2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www.greenart.com</a:t>
              </a: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994" y="2764212"/>
              <a:ext cx="1585913" cy="124311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264" y="3000850"/>
              <a:ext cx="3922460" cy="5534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38474"/>
          <a:stretch/>
        </p:blipFill>
        <p:spPr>
          <a:xfrm>
            <a:off x="684942" y="-14514"/>
            <a:ext cx="10632346" cy="1695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87" y="5924464"/>
            <a:ext cx="10790855" cy="95105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A1E963-BD18-455C-A6BE-6B08A9A22240}"/>
              </a:ext>
            </a:extLst>
          </p:cNvPr>
          <p:cNvSpPr/>
          <p:nvPr/>
        </p:nvSpPr>
        <p:spPr>
          <a:xfrm>
            <a:off x="1583719" y="4527756"/>
            <a:ext cx="1393061" cy="420224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24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  /  </a:t>
            </a:r>
            <a:r>
              <a:rPr lang="ko-KR" altLang="en-US" sz="24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24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A1E963-BD18-455C-A6BE-6B08A9A22240}"/>
              </a:ext>
            </a:extLst>
          </p:cNvPr>
          <p:cNvSpPr/>
          <p:nvPr/>
        </p:nvSpPr>
        <p:spPr>
          <a:xfrm>
            <a:off x="4839887" y="4527756"/>
            <a:ext cx="3395211" cy="420224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24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24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시행착오 및 문제해결</a:t>
            </a:r>
            <a:endParaRPr lang="en-US" altLang="ko-KR" sz="24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3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6A9DC6-07B0-4E14-1857-1912DD94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34"/>
            <a:ext cx="12192000" cy="67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4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4E4A3D-8EAC-970B-B7C3-03CB1D315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831"/>
            <a:ext cx="12192000" cy="58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7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5745A3-7310-507D-82B2-21EB250E7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96"/>
            <a:ext cx="12192000" cy="49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0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8D73E39-03BE-A8C4-E651-87213144E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063"/>
            <a:ext cx="12192000" cy="55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03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15BA7C8-8F06-3402-60A0-B33DBEF14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" y="0"/>
            <a:ext cx="12139938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E9D546-3AAA-5439-4282-4ACFA09919DB}"/>
              </a:ext>
            </a:extLst>
          </p:cNvPr>
          <p:cNvSpPr/>
          <p:nvPr/>
        </p:nvSpPr>
        <p:spPr>
          <a:xfrm>
            <a:off x="0" y="0"/>
            <a:ext cx="12192000" cy="215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D032BA-39F7-52B5-C62E-F7157D729D4E}"/>
              </a:ext>
            </a:extLst>
          </p:cNvPr>
          <p:cNvSpPr/>
          <p:nvPr/>
        </p:nvSpPr>
        <p:spPr>
          <a:xfrm>
            <a:off x="0" y="2349499"/>
            <a:ext cx="12192000" cy="2159001"/>
          </a:xfrm>
          <a:prstGeom prst="rect">
            <a:avLst/>
          </a:prstGeom>
          <a:noFill/>
          <a:ln w="38100">
            <a:solidFill>
              <a:srgbClr val="FF2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5EBAEA-5A99-1C4B-2A96-76A246661BE0}"/>
              </a:ext>
            </a:extLst>
          </p:cNvPr>
          <p:cNvSpPr/>
          <p:nvPr/>
        </p:nvSpPr>
        <p:spPr>
          <a:xfrm>
            <a:off x="0" y="4698999"/>
            <a:ext cx="12192000" cy="2120900"/>
          </a:xfrm>
          <a:prstGeom prst="rect">
            <a:avLst/>
          </a:prstGeom>
          <a:noFill/>
          <a:ln w="38100">
            <a:solidFill>
              <a:srgbClr val="21F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414CA8-61EF-1552-D481-FA9C1BFE2133}"/>
              </a:ext>
            </a:extLst>
          </p:cNvPr>
          <p:cNvSpPr/>
          <p:nvPr/>
        </p:nvSpPr>
        <p:spPr>
          <a:xfrm>
            <a:off x="546100" y="3911600"/>
            <a:ext cx="2425700" cy="596900"/>
          </a:xfrm>
          <a:prstGeom prst="roundRect">
            <a:avLst/>
          </a:prstGeom>
          <a:noFill/>
          <a:ln w="76200">
            <a:solidFill>
              <a:srgbClr val="B7F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9CD5F3D-A93A-2A1F-EE14-B6E2143B95A8}"/>
              </a:ext>
            </a:extLst>
          </p:cNvPr>
          <p:cNvSpPr/>
          <p:nvPr/>
        </p:nvSpPr>
        <p:spPr>
          <a:xfrm>
            <a:off x="1238250" y="3073399"/>
            <a:ext cx="3136900" cy="317500"/>
          </a:xfrm>
          <a:prstGeom prst="roundRect">
            <a:avLst/>
          </a:prstGeom>
          <a:noFill/>
          <a:ln w="76200">
            <a:solidFill>
              <a:srgbClr val="8A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14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C5FC46-9298-CB1F-0972-1F96585F4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" y="2387533"/>
            <a:ext cx="12028938" cy="20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97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D0FB36-6497-A024-A9F5-8034F9063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20"/>
            <a:ext cx="12192000" cy="67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4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ADC6BDA-E38F-6541-34DC-DB6A518DA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203"/>
            <a:ext cx="12192000" cy="55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45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39CAD8-C640-8DB0-9464-D9371A1A8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383"/>
            <a:ext cx="12192000" cy="49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5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F2B524-00D7-1073-ADBF-9F91233C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82"/>
            <a:ext cx="12192000" cy="64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577405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목표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2AD5F-55C1-4C01-A93F-E235F37A23C1}"/>
              </a:ext>
            </a:extLst>
          </p:cNvPr>
          <p:cNvSpPr txBox="1"/>
          <p:nvPr/>
        </p:nvSpPr>
        <p:spPr>
          <a:xfrm>
            <a:off x="389499" y="387098"/>
            <a:ext cx="7088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1" y="5906942"/>
            <a:ext cx="10790855" cy="9510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855" y="1484416"/>
            <a:ext cx="5196345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ko-KR" altLang="en-US" sz="3600" b="1" kern="100" spc="-70" dirty="0">
                <a:ln w="12700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자바</a:t>
            </a:r>
            <a:r>
              <a:rPr lang="en-US" altLang="ko-KR" sz="3600" b="1" kern="100" spc="-70" dirty="0">
                <a:ln w="12700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3600" b="1" kern="100" spc="-70" dirty="0">
                <a:ln w="12700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스프링 숙련도 향상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2855" y="2346235"/>
            <a:ext cx="5730786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ko-KR" sz="3600" b="1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HTML, CSS, JS </a:t>
            </a:r>
            <a:r>
              <a:rPr lang="ko-KR" altLang="en-US" sz="3600" b="1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숙련도 향상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2855" y="3208054"/>
            <a:ext cx="6408215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ko-KR" sz="3600" b="1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3600" b="1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연동 및 데이터 처리의 이해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02855" y="4069873"/>
            <a:ext cx="8311941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ko-KR" altLang="en-US" sz="3600" b="1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팀프로젝트를 통한 협업 및 소통 능력 향상</a:t>
            </a:r>
          </a:p>
        </p:txBody>
      </p:sp>
    </p:spTree>
    <p:extLst>
      <p:ext uri="{BB962C8B-B14F-4D97-AF65-F5344CB8AC3E}">
        <p14:creationId xmlns:p14="http://schemas.microsoft.com/office/powerpoint/2010/main" val="3496384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B2950C-3A62-A7B9-F24D-4DE2B638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23"/>
            <a:ext cx="12192000" cy="63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08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438DC5-EA3E-3D52-068C-B041C102C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8004"/>
            <a:ext cx="12192000" cy="1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A8C071-4AD9-C490-EA35-EFD9D655D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1369"/>
            <a:ext cx="12065000" cy="67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05DB84-2C1E-743B-5CD7-D898A8930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9" y="1838222"/>
            <a:ext cx="11961822" cy="31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34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31AA1F-B742-E80F-5008-B9D6FAC0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" y="1399283"/>
            <a:ext cx="11834282" cy="40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58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78BF85-051B-463B-AF7B-61A51E55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"/>
            <a:ext cx="12196616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8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479591F-AFB5-1BE5-A9BF-40CE48D25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48" y="0"/>
            <a:ext cx="848990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8E3673-0AA1-08B1-0DF7-5203BA8422C1}"/>
              </a:ext>
            </a:extLst>
          </p:cNvPr>
          <p:cNvSpPr/>
          <p:nvPr/>
        </p:nvSpPr>
        <p:spPr>
          <a:xfrm>
            <a:off x="2971800" y="1676400"/>
            <a:ext cx="1851048" cy="27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288865-77B7-D6A5-E2EA-B444387B37EB}"/>
              </a:ext>
            </a:extLst>
          </p:cNvPr>
          <p:cNvSpPr/>
          <p:nvPr/>
        </p:nvSpPr>
        <p:spPr>
          <a:xfrm>
            <a:off x="2971800" y="3759200"/>
            <a:ext cx="1851048" cy="27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31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551483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2AD5F-55C1-4C01-A93F-E235F37A23C1}"/>
              </a:ext>
            </a:extLst>
          </p:cNvPr>
          <p:cNvSpPr txBox="1"/>
          <p:nvPr/>
        </p:nvSpPr>
        <p:spPr>
          <a:xfrm>
            <a:off x="394829" y="387101"/>
            <a:ext cx="60465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41" y="5906942"/>
            <a:ext cx="10790855" cy="9510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26" y="3112559"/>
            <a:ext cx="8024283" cy="11322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20751" y="3549535"/>
            <a:ext cx="7540864" cy="139056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/>
            <a:endParaRPr lang="ko-KR" altLang="en-US" sz="8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174" y="6332783"/>
            <a:ext cx="1885550" cy="2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76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703494" y="2449845"/>
            <a:ext cx="4150110" cy="2802352"/>
            <a:chOff x="1401725" y="2813594"/>
            <a:chExt cx="4150110" cy="280235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725" y="2889939"/>
              <a:ext cx="1585913" cy="124311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1401725" y="2813594"/>
              <a:ext cx="4150110" cy="2802352"/>
              <a:chOff x="1401725" y="2813594"/>
              <a:chExt cx="4150110" cy="280235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834BB5-D943-44A6-A417-694B774FCDE4}"/>
                  </a:ext>
                </a:extLst>
              </p:cNvPr>
              <p:cNvGrpSpPr/>
              <p:nvPr/>
            </p:nvGrpSpPr>
            <p:grpSpPr>
              <a:xfrm>
                <a:off x="1401725" y="2813594"/>
                <a:ext cx="4150110" cy="2802352"/>
                <a:chOff x="951782" y="2962299"/>
                <a:chExt cx="4150110" cy="1831010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5509578-C587-426C-94FA-09EC702A7C65}"/>
                    </a:ext>
                  </a:extLst>
                </p:cNvPr>
                <p:cNvSpPr txBox="1"/>
                <p:nvPr/>
              </p:nvSpPr>
              <p:spPr>
                <a:xfrm>
                  <a:off x="2537695" y="2962299"/>
                  <a:ext cx="1553952" cy="180987"/>
                </a:xfrm>
                <a:prstGeom prst="rect">
                  <a:avLst/>
                </a:prstGeom>
                <a:noFill/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altLang="ko-KR" sz="12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1E9A2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www.greenart.com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71A62CF3-1606-407C-A276-8DA4388193C1}"/>
                    </a:ext>
                  </a:extLst>
                </p:cNvPr>
                <p:cNvSpPr/>
                <p:nvPr/>
              </p:nvSpPr>
              <p:spPr>
                <a:xfrm>
                  <a:off x="1026597" y="4652542"/>
                  <a:ext cx="3268523" cy="140767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ko-KR" altLang="en-US" sz="1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김영욱</a:t>
                  </a:r>
                  <a:r>
                    <a:rPr lang="en-US" altLang="ko-KR" sz="1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400" kern="10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안원모</a:t>
                  </a:r>
                  <a:r>
                    <a:rPr lang="en-US" altLang="ko-KR" sz="1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400" kern="10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양시현</a:t>
                  </a:r>
                  <a:r>
                    <a:rPr lang="en-US" altLang="ko-KR" sz="1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채원</a:t>
                  </a:r>
                  <a:r>
                    <a:rPr lang="en-US" altLang="ko-KR" sz="1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400" kern="10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천진혁</a:t>
                  </a:r>
                  <a:r>
                    <a:rPr lang="en-US" altLang="ko-KR" sz="1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400" kern="10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황상하</a:t>
                  </a:r>
                  <a:endParaRPr lang="ko-KR" altLang="en-US" sz="14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87FBADB5-5BA8-471A-8D47-9617CD1F0F51}"/>
                    </a:ext>
                  </a:extLst>
                </p:cNvPr>
                <p:cNvSpPr/>
                <p:nvPr/>
              </p:nvSpPr>
              <p:spPr>
                <a:xfrm>
                  <a:off x="951782" y="4302447"/>
                  <a:ext cx="2069284" cy="301644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2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C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TEAM</a:t>
                  </a:r>
                  <a:r>
                    <a:rPr lang="en-US" altLang="ko-KR" sz="2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1E9A2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r>
                    <a:rPr lang="en-US" altLang="ko-KR" sz="24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C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SANTA</a:t>
                  </a:r>
                  <a:endParaRPr lang="ko-KR" altLang="en-US" sz="24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C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48C0BAA9-ABF6-4D20-88D9-89AEF67CC305}"/>
                    </a:ext>
                  </a:extLst>
                </p:cNvPr>
                <p:cNvSpPr/>
                <p:nvPr/>
              </p:nvSpPr>
              <p:spPr>
                <a:xfrm>
                  <a:off x="951782" y="3489336"/>
                  <a:ext cx="4150110" cy="1015663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spAutoFit/>
                </a:bodyPr>
                <a:lstStyle/>
                <a:p>
                  <a:r>
                    <a:rPr lang="en-US" altLang="ko-KR" sz="6600" kern="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B7DDD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Thank</a:t>
                  </a:r>
                  <a:r>
                    <a:rPr lang="en-US" altLang="ko-KR" sz="66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B7DDD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you</a:t>
                  </a:r>
                  <a:endParaRPr lang="ko-KR" altLang="en-US" sz="66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B7DDD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1725" y="3253862"/>
                <a:ext cx="3922460" cy="553476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t="34566"/>
          <a:stretch/>
        </p:blipFill>
        <p:spPr>
          <a:xfrm>
            <a:off x="534383" y="-14514"/>
            <a:ext cx="10638442" cy="18031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83" y="5913438"/>
            <a:ext cx="10790855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590229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구성 및 역할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2AD5F-55C1-4C01-A93F-E235F37A23C1}"/>
              </a:ext>
            </a:extLst>
          </p:cNvPr>
          <p:cNvSpPr txBox="1"/>
          <p:nvPr/>
        </p:nvSpPr>
        <p:spPr>
          <a:xfrm>
            <a:off x="394829" y="387101"/>
            <a:ext cx="60465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41309579-9B77-41DB-9DF4-11CFF3DEEEDA}"/>
              </a:ext>
            </a:extLst>
          </p:cNvPr>
          <p:cNvSpPr/>
          <p:nvPr/>
        </p:nvSpPr>
        <p:spPr>
          <a:xfrm>
            <a:off x="2297004" y="1446565"/>
            <a:ext cx="1786953" cy="1786953"/>
          </a:xfrm>
          <a:prstGeom prst="ellipse">
            <a:avLst/>
          </a:prstGeom>
          <a:solidFill>
            <a:srgbClr val="1E9A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김영욱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상품리뷰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브랜치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병합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회원등록</a:t>
            </a:r>
            <a:r>
              <a:rPr lang="en-US" altLang="ko-KR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1309579-9B77-41DB-9DF4-11CFF3DEEEDA}"/>
              </a:ext>
            </a:extLst>
          </p:cNvPr>
          <p:cNvSpPr/>
          <p:nvPr/>
        </p:nvSpPr>
        <p:spPr>
          <a:xfrm>
            <a:off x="4967632" y="1446565"/>
            <a:ext cx="1786953" cy="1786953"/>
          </a:xfrm>
          <a:prstGeom prst="ellipse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안원모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주문결제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상세보기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1309579-9B77-41DB-9DF4-11CFF3DEEEDA}"/>
              </a:ext>
            </a:extLst>
          </p:cNvPr>
          <p:cNvSpPr/>
          <p:nvPr/>
        </p:nvSpPr>
        <p:spPr>
          <a:xfrm>
            <a:off x="7638260" y="1446565"/>
            <a:ext cx="1786953" cy="1786953"/>
          </a:xfrm>
          <a:prstGeom prst="ellipse">
            <a:avLst/>
          </a:prstGeom>
          <a:solidFill>
            <a:srgbClr val="32B7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양시현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고객센터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 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장바구니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1309579-9B77-41DB-9DF4-11CFF3DEEEDA}"/>
              </a:ext>
            </a:extLst>
          </p:cNvPr>
          <p:cNvSpPr/>
          <p:nvPr/>
        </p:nvSpPr>
        <p:spPr>
          <a:xfrm>
            <a:off x="2297004" y="3583746"/>
            <a:ext cx="1786953" cy="1786953"/>
          </a:xfrm>
          <a:prstGeom prst="ellipse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채원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    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헤더푸터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1309579-9B77-41DB-9DF4-11CFF3DEEEDA}"/>
              </a:ext>
            </a:extLst>
          </p:cNvPr>
          <p:cNvSpPr/>
          <p:nvPr/>
        </p:nvSpPr>
        <p:spPr>
          <a:xfrm>
            <a:off x="4967632" y="3583746"/>
            <a:ext cx="1786953" cy="1786953"/>
          </a:xfrm>
          <a:prstGeom prst="ellipse">
            <a:avLst/>
          </a:prstGeom>
          <a:solidFill>
            <a:srgbClr val="32B7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천진혁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1309579-9B77-41DB-9DF4-11CFF3DEEEDA}"/>
              </a:ext>
            </a:extLst>
          </p:cNvPr>
          <p:cNvSpPr/>
          <p:nvPr/>
        </p:nvSpPr>
        <p:spPr>
          <a:xfrm>
            <a:off x="7638260" y="3583746"/>
            <a:ext cx="1786953" cy="1786953"/>
          </a:xfrm>
          <a:prstGeom prst="ellipse">
            <a:avLst/>
          </a:prstGeom>
          <a:solidFill>
            <a:srgbClr val="1E9A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황상하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이미지업로드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상품등록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41" y="5906942"/>
            <a:ext cx="10790855" cy="9510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65836" y="469377"/>
            <a:ext cx="1045208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en-US" altLang="ko-KR" sz="20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2AD5F-55C1-4C01-A93F-E235F37A23C1}"/>
              </a:ext>
            </a:extLst>
          </p:cNvPr>
          <p:cNvSpPr txBox="1"/>
          <p:nvPr/>
        </p:nvSpPr>
        <p:spPr>
          <a:xfrm>
            <a:off x="401576" y="387101"/>
            <a:ext cx="60465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631951" y="1163610"/>
            <a:ext cx="11015609" cy="46137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1" y="5906943"/>
            <a:ext cx="10790855" cy="95105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834" y="3564492"/>
            <a:ext cx="1282818" cy="1286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49" y="2358854"/>
            <a:ext cx="2385143" cy="483530"/>
          </a:xfrm>
          <a:prstGeom prst="rect">
            <a:avLst/>
          </a:prstGeom>
        </p:spPr>
      </p:pic>
      <p:pic>
        <p:nvPicPr>
          <p:cNvPr id="1026" name="Picture 2" descr="spring-boot-logo.png (600×315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74" y="3763998"/>
            <a:ext cx="2248475" cy="118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_css_js.png (1024×40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55" y="1898930"/>
            <a:ext cx="3285894" cy="12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*CHOz8lCaOVf0uamEOY2-Og.png (1140×704)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52" y="3787071"/>
            <a:ext cx="1722302" cy="106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0*uGnkedWzlM-J1bYC (360×230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96" y="3644899"/>
            <a:ext cx="2423050" cy="154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0*co0wSjYRkrtl9V9f.png (228×221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783" y="3795272"/>
            <a:ext cx="1332232" cy="129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query-logo-vertical_large_square.png (240×240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92" y="1993444"/>
            <a:ext cx="1189037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pache Tomcat_0.png (500×500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445" y="1356347"/>
            <a:ext cx="2470675" cy="247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ropped-mariadb_org_rgb_v-2.png (190×190)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536" y="2186808"/>
            <a:ext cx="1008063" cy="10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3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4785385" y="2644170"/>
            <a:ext cx="2621230" cy="15696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9600" dirty="0">
                <a:solidFill>
                  <a:schemeClr val="bg1"/>
                </a:solidFill>
              </a:rPr>
              <a:t>채원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1E9A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3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4358616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 등록 </a:t>
            </a:r>
            <a:r>
              <a:rPr lang="en-US" altLang="ko-KR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 상품 등록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래픽 48" descr="신문 윤곽선">
            <a:extLst>
              <a:ext uri="{FF2B5EF4-FFF2-40B4-BE49-F238E27FC236}">
                <a16:creationId xmlns:a16="http://schemas.microsoft.com/office/drawing/2014/main" id="{2614EC4B-60DB-4AA8-978F-B169E76FAA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79540" y="2423767"/>
            <a:ext cx="624548" cy="62454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394829" y="387101"/>
            <a:ext cx="55335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1E9A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663" y="944563"/>
            <a:ext cx="3203909" cy="27756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700" y="934942"/>
            <a:ext cx="4228966" cy="27852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720" y="3793341"/>
            <a:ext cx="4903112" cy="22645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331" y="3925002"/>
            <a:ext cx="4210160" cy="19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3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4176243" y="2652483"/>
            <a:ext cx="3839513" cy="15696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9600" dirty="0" err="1">
                <a:solidFill>
                  <a:schemeClr val="bg1"/>
                </a:solidFill>
              </a:rPr>
              <a:t>황상하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1E9A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2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83CB7-5BAE-46D5-9834-737F0F06C114}"/>
              </a:ext>
            </a:extLst>
          </p:cNvPr>
          <p:cNvSpPr/>
          <p:nvPr/>
        </p:nvSpPr>
        <p:spPr>
          <a:xfrm>
            <a:off x="1059089" y="469377"/>
            <a:ext cx="1083680" cy="358669"/>
          </a:xfrm>
          <a:prstGeom prst="rect">
            <a:avLst/>
          </a:prstGeom>
        </p:spPr>
        <p:txBody>
          <a:bodyPr wrap="none" lIns="54000" tIns="25200" rIns="54000" bIns="25200" anchor="ctr">
            <a:spAutoFit/>
          </a:bodyPr>
          <a:lstStyle/>
          <a:p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결과</a:t>
            </a:r>
            <a:endParaRPr lang="en-US" altLang="ko-KR" sz="2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66D9B8-FF5A-47D0-BD33-5F3A16B1BC15}"/>
              </a:ext>
            </a:extLst>
          </p:cNvPr>
          <p:cNvGrpSpPr/>
          <p:nvPr/>
        </p:nvGrpSpPr>
        <p:grpSpPr>
          <a:xfrm>
            <a:off x="11497724" y="6357215"/>
            <a:ext cx="433278" cy="276999"/>
            <a:chOff x="11472324" y="6288695"/>
            <a:chExt cx="433278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6E47-8B20-4755-AA1F-6B9229BE4345}"/>
                </a:ext>
              </a:extLst>
            </p:cNvPr>
            <p:cNvSpPr txBox="1"/>
            <p:nvPr/>
          </p:nvSpPr>
          <p:spPr>
            <a:xfrm>
              <a:off x="11472324" y="6288695"/>
              <a:ext cx="43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55FF0C5-6A67-4770-BAD7-CEAEA3DB1E2C}"/>
                </a:ext>
              </a:extLst>
            </p:cNvPr>
            <p:cNvCxnSpPr/>
            <p:nvPr/>
          </p:nvCxnSpPr>
          <p:spPr>
            <a:xfrm>
              <a:off x="11622160" y="6537253"/>
              <a:ext cx="218114" cy="0"/>
            </a:xfrm>
            <a:prstGeom prst="line">
              <a:avLst/>
            </a:prstGeom>
            <a:ln w="12700" cap="rnd">
              <a:solidFill>
                <a:srgbClr val="1E9A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C3E02F-EB0D-4594-AE9D-949EFADB58F6}"/>
              </a:ext>
            </a:extLst>
          </p:cNvPr>
          <p:cNvCxnSpPr>
            <a:cxnSpLocks/>
          </p:cNvCxnSpPr>
          <p:nvPr/>
        </p:nvCxnSpPr>
        <p:spPr>
          <a:xfrm>
            <a:off x="1104900" y="1559703"/>
            <a:ext cx="0" cy="23495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B346BC9-4B46-457E-9FF6-238696877AE6}"/>
              </a:ext>
            </a:extLst>
          </p:cNvPr>
          <p:cNvCxnSpPr>
            <a:cxnSpLocks/>
          </p:cNvCxnSpPr>
          <p:nvPr/>
        </p:nvCxnSpPr>
        <p:spPr>
          <a:xfrm>
            <a:off x="11087100" y="1559703"/>
            <a:ext cx="0" cy="2349500"/>
          </a:xfrm>
          <a:prstGeom prst="line">
            <a:avLst/>
          </a:prstGeom>
          <a:ln>
            <a:solidFill>
              <a:srgbClr val="1E9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A8D73E8-6FBD-4979-9566-1204D856D8C2}"/>
              </a:ext>
            </a:extLst>
          </p:cNvPr>
          <p:cNvGrpSpPr/>
          <p:nvPr/>
        </p:nvGrpSpPr>
        <p:grpSpPr>
          <a:xfrm>
            <a:off x="985548" y="1730930"/>
            <a:ext cx="235558" cy="2007046"/>
            <a:chOff x="985548" y="1877114"/>
            <a:chExt cx="235558" cy="2007046"/>
          </a:xfrm>
          <a:solidFill>
            <a:srgbClr val="C0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3DC8C37-1127-4C90-AAB0-53BBC1A1B03E}"/>
                </a:ext>
              </a:extLst>
            </p:cNvPr>
            <p:cNvSpPr/>
            <p:nvPr/>
          </p:nvSpPr>
          <p:spPr>
            <a:xfrm>
              <a:off x="985548" y="1877114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91E3F34-8D8B-4969-A3D1-9393EA1661DA}"/>
                </a:ext>
              </a:extLst>
            </p:cNvPr>
            <p:cNvSpPr/>
            <p:nvPr/>
          </p:nvSpPr>
          <p:spPr>
            <a:xfrm>
              <a:off x="985548" y="2762858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6AFE4DA-2E11-437B-B6EE-BA581CEC2C62}"/>
                </a:ext>
              </a:extLst>
            </p:cNvPr>
            <p:cNvSpPr/>
            <p:nvPr/>
          </p:nvSpPr>
          <p:spPr>
            <a:xfrm>
              <a:off x="985548" y="3648602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F996F3-27D2-4D30-BF4A-02E1C1FDFD6C}"/>
              </a:ext>
            </a:extLst>
          </p:cNvPr>
          <p:cNvGrpSpPr/>
          <p:nvPr/>
        </p:nvGrpSpPr>
        <p:grpSpPr>
          <a:xfrm>
            <a:off x="10969321" y="1730930"/>
            <a:ext cx="235558" cy="2007046"/>
            <a:chOff x="985548" y="1877114"/>
            <a:chExt cx="235558" cy="2007046"/>
          </a:xfrm>
          <a:solidFill>
            <a:srgbClr val="1E9A21"/>
          </a:solidFill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C83D9DD-47FC-4526-A4C8-3672F4CD1C23}"/>
                </a:ext>
              </a:extLst>
            </p:cNvPr>
            <p:cNvSpPr/>
            <p:nvPr/>
          </p:nvSpPr>
          <p:spPr>
            <a:xfrm>
              <a:off x="985548" y="1877114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390380-DE1E-4B6E-BD0B-3CEF5E6F34F1}"/>
                </a:ext>
              </a:extLst>
            </p:cNvPr>
            <p:cNvSpPr/>
            <p:nvPr/>
          </p:nvSpPr>
          <p:spPr>
            <a:xfrm>
              <a:off x="985548" y="2762858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E2DB065-E71B-4538-ADDD-80B0F22A7172}"/>
                </a:ext>
              </a:extLst>
            </p:cNvPr>
            <p:cNvSpPr/>
            <p:nvPr/>
          </p:nvSpPr>
          <p:spPr>
            <a:xfrm>
              <a:off x="985548" y="3648602"/>
              <a:ext cx="235558" cy="235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4A73E3-7B0D-4327-BCA7-2952F994079F}"/>
              </a:ext>
            </a:extLst>
          </p:cNvPr>
          <p:cNvSpPr txBox="1"/>
          <p:nvPr/>
        </p:nvSpPr>
        <p:spPr>
          <a:xfrm>
            <a:off x="394829" y="387101"/>
            <a:ext cx="579005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8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8056A1-9071-42CB-9169-B31852E17F6B}"/>
              </a:ext>
            </a:extLst>
          </p:cNvPr>
          <p:cNvSpPr txBox="1"/>
          <p:nvPr/>
        </p:nvSpPr>
        <p:spPr>
          <a:xfrm>
            <a:off x="8222684" y="510210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www.greenart.com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89" y="586553"/>
            <a:ext cx="1585913" cy="12431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127848" y="1417996"/>
            <a:ext cx="4411068" cy="3987768"/>
          </a:xfrm>
          <a:prstGeom prst="roundRect">
            <a:avLst/>
          </a:prstGeom>
          <a:solidFill>
            <a:srgbClr val="1E9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HTML, CSS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디자인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JS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상세설명 내용을</a:t>
            </a:r>
            <a:endParaRPr lang="en-US" altLang="ko-KR" sz="17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레이어 </a:t>
            </a:r>
            <a:r>
              <a:rPr lang="ko-KR" altLang="en-US" sz="17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팝업창으로</a:t>
            </a:r>
            <a:r>
              <a:rPr lang="ko-KR" altLang="en-US" sz="17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표현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r="926" b="31146"/>
          <a:stretch/>
        </p:blipFill>
        <p:spPr>
          <a:xfrm>
            <a:off x="528310" y="5913438"/>
            <a:ext cx="10793625" cy="9528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99" y="6339714"/>
            <a:ext cx="1885550" cy="2660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11" y="1045981"/>
            <a:ext cx="3680912" cy="47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94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B7DDD"/>
        </a:solidFill>
        <a:ln>
          <a:noFill/>
        </a:ln>
      </a:spPr>
      <a:bodyPr lIns="0" tIns="0" rIns="0" bIns="0" rtlCol="0" anchor="ctr"/>
      <a:lstStyle>
        <a:defPPr algn="ctr">
          <a:defRPr sz="1700" kern="100" spc="-70" dirty="0" err="1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bg1"/>
            </a:solidFill>
            <a:latin typeface="나눔스퀘어 Bold" panose="020B0600000101010101" pitchFamily="50" charset="-127"/>
            <a:ea typeface="나눔스퀘어 Bold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65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300" kern="100" spc="-70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나눔스퀘어 Light" panose="020B0600000101010101" pitchFamily="50" charset="-127"/>
            <a:ea typeface="나눔스퀘어 Light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4003</TotalTime>
  <Words>379</Words>
  <Application>Microsoft Office PowerPoint</Application>
  <PresentationFormat>와이드스크린</PresentationFormat>
  <Paragraphs>138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나눔스퀘어</vt:lpstr>
      <vt:lpstr>나눔스퀘어 Bold</vt:lpstr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a</cp:lastModifiedBy>
  <cp:revision>197</cp:revision>
  <dcterms:created xsi:type="dcterms:W3CDTF">2020-10-15T02:30:10Z</dcterms:created>
  <dcterms:modified xsi:type="dcterms:W3CDTF">2022-12-30T06:48:49Z</dcterms:modified>
</cp:coreProperties>
</file>